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91" r:id="rId2"/>
    <p:sldId id="265" r:id="rId3"/>
    <p:sldId id="261" r:id="rId4"/>
    <p:sldId id="279" r:id="rId5"/>
    <p:sldId id="284" r:id="rId6"/>
    <p:sldId id="285" r:id="rId7"/>
    <p:sldId id="274" r:id="rId8"/>
    <p:sldId id="287" r:id="rId9"/>
    <p:sldId id="289" r:id="rId10"/>
    <p:sldId id="268" r:id="rId11"/>
    <p:sldId id="290" r:id="rId12"/>
    <p:sldId id="263" r:id="rId13"/>
    <p:sldId id="277" r:id="rId14"/>
    <p:sldId id="278" r:id="rId15"/>
    <p:sldId id="269" r:id="rId16"/>
    <p:sldId id="264" r:id="rId17"/>
    <p:sldId id="270" r:id="rId18"/>
    <p:sldId id="271" r:id="rId19"/>
    <p:sldId id="276" r:id="rId20"/>
    <p:sldId id="258" r:id="rId21"/>
    <p:sldId id="283" r:id="rId22"/>
    <p:sldId id="259" r:id="rId23"/>
    <p:sldId id="266" r:id="rId24"/>
    <p:sldId id="282" r:id="rId25"/>
    <p:sldId id="275" r:id="rId26"/>
    <p:sldId id="273" r:id="rId27"/>
    <p:sldId id="262" r:id="rId28"/>
    <p:sldId id="280" r:id="rId29"/>
    <p:sldId id="281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9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98" autoAdjust="0"/>
  </p:normalViewPr>
  <p:slideViewPr>
    <p:cSldViewPr snapToGrid="0">
      <p:cViewPr varScale="1">
        <p:scale>
          <a:sx n="94" d="100"/>
          <a:sy n="94" d="100"/>
        </p:scale>
        <p:origin x="209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Наша экспериментальная установка содержит вакуумно-изолированную девятилитровую криогенную камеру с 2.5 литрами жидкого </a:t>
            </a:r>
            <a:r>
              <a:rPr lang="en-US" b="0" baseline="0" dirty="0" smtClean="0"/>
              <a:t>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Сборка с ЭЛ зазором и считыванием на ФЭУ расположена внутри криогенной камеры. Нейтронный генератор располагается на расстоянии 10 см от дна камеры.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 течение каждой процедуры сжижения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очищается от электроотрицательных примесей фильтром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, что обеспечивает время жизни электронов в жидкости более 70 </a:t>
            </a:r>
            <a:r>
              <a:rPr lang="ru-RU" altLang="ru-RU" sz="1200" b="0" baseline="0" dirty="0" err="1" smtClean="0">
                <a:solidFill>
                  <a:srgbClr val="000099"/>
                </a:solidFill>
              </a:rPr>
              <a:t>мкс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.</a:t>
            </a:r>
            <a:endParaRPr lang="ru-RU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="0" dirty="0" smtClean="0">
                <a:latin typeface="Wingdings" panose="05000000000000000000" pitchFamily="2" charset="2"/>
              </a:rPr>
              <a:t>2</a:t>
            </a:r>
            <a:r>
              <a:rPr lang="en-US" altLang="ru-RU" b="0" dirty="0" smtClean="0">
                <a:latin typeface="Wingdings" panose="05000000000000000000" pitchFamily="2" charset="2"/>
              </a:rPr>
              <a:t>:00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3:00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EL in two-phase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has been carried out.</a:t>
            </a:r>
            <a:endParaRPr lang="en-US" b="0" baseline="0" dirty="0" smtClean="0"/>
          </a:p>
          <a:p>
            <a:r>
              <a:rPr lang="en-US" b="0" baseline="0" dirty="0" smtClean="0"/>
              <a:t>The left picture shows the EL gap yield as a function of the electric field in the gap, measured using PMT or </a:t>
            </a:r>
            <a:r>
              <a:rPr lang="en-US" b="0" baseline="0" dirty="0" err="1" smtClean="0"/>
              <a:t>SiPM</a:t>
            </a:r>
            <a:r>
              <a:rPr lang="en-US" b="0" baseline="0" dirty="0" smtClean="0"/>
              <a:t> signal.</a:t>
            </a:r>
          </a:p>
          <a:p>
            <a:r>
              <a:rPr lang="en-US" b="0" baseline="0" dirty="0" smtClean="0"/>
              <a:t>The right picture shows t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he amplitude spectrum of the total PMT signal from the EL gap induced by X-ray from a mixture of the Cd and Am radioactive sources.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EL gap yield: 15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(1.4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/e) and good energy resolution: 22% at 60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7 kV/cm field in the EL gap.</a:t>
            </a:r>
            <a:endParaRPr lang="en-US" sz="12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endParaRPr lang="en-US" baseline="0" dirty="0" smtClean="0"/>
          </a:p>
          <a:p>
            <a:r>
              <a:rPr lang="en-US" baseline="0" dirty="0" smtClean="0"/>
              <a:t>5:30 – 6:30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Recently, we have presented a comprehensive analysis of photon emission and atomic collision processes in two-phase argon doped with xenon and nitrogen. </a:t>
            </a:r>
          </a:p>
          <a:p>
            <a:r>
              <a:rPr lang="en-US" dirty="0" smtClean="0"/>
              <a:t>The problem is currently under study in our group.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</a:t>
            </a:r>
            <a:r>
              <a:rPr lang="en-US" baseline="0" dirty="0" smtClean="0"/>
              <a:t> can find details in the article.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6:30 – 7:30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>
                <a:solidFill>
                  <a:prstClr val="black"/>
                </a:solidFill>
              </a:rPr>
              <a:pPr/>
              <a:t>14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primary ionization</a:t>
            </a:r>
            <a:r>
              <a:rPr lang="en-US" baseline="0" dirty="0" smtClean="0"/>
              <a:t> charge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produced by either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gamma from 241Am or 2.45 MeV neutron from DD-generator.</a:t>
            </a:r>
          </a:p>
          <a:p>
            <a:r>
              <a:rPr lang="en-US" dirty="0" smtClean="0"/>
              <a:t>The left picture shows a typical </a:t>
            </a:r>
            <a:r>
              <a:rPr lang="en-US" dirty="0" err="1" smtClean="0"/>
              <a:t>oscillogram</a:t>
            </a:r>
            <a:r>
              <a:rPr lang="en-US" dirty="0" smtClean="0"/>
              <a:t> with a raw signal</a:t>
            </a:r>
            <a:r>
              <a:rPr lang="en-US" baseline="0" dirty="0" smtClean="0"/>
              <a:t> and an integral spectrum for Am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right picture shows the</a:t>
            </a:r>
            <a:r>
              <a:rPr lang="en-US" baseline="0" dirty="0" smtClean="0"/>
              <a:t> integral spectra for Am, neutron and background runs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10:00</a:t>
            </a:r>
            <a:r>
              <a:rPr lang="en-US" baseline="0" dirty="0" smtClean="0"/>
              <a:t> – 10:40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measure ionization yield we subtracted the </a:t>
            </a:r>
            <a:r>
              <a:rPr lang="en-US" b="0" baseline="0" dirty="0" smtClean="0"/>
              <a:t>background-run contribution from the neutron run(see the top left picture).</a:t>
            </a:r>
          </a:p>
          <a:p>
            <a:r>
              <a:rPr lang="en-US" b="0" baseline="0" dirty="0" smtClean="0"/>
              <a:t>After this we </a:t>
            </a:r>
            <a:r>
              <a:rPr lang="en-US" b="0" dirty="0" smtClean="0"/>
              <a:t>subtracted the </a:t>
            </a:r>
            <a:r>
              <a:rPr lang="en-US" b="0" baseline="0" dirty="0" smtClean="0"/>
              <a:t>gamma-ray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contribution</a:t>
            </a:r>
            <a:r>
              <a:rPr lang="en-US" b="0" baseline="0" dirty="0" smtClean="0"/>
              <a:t>, resulted from a radiative capture in surrounding materials (see the bottom left picture).</a:t>
            </a:r>
          </a:p>
          <a:p>
            <a:r>
              <a:rPr lang="en-US" b="0" dirty="0" smtClean="0"/>
              <a:t>Finally, the</a:t>
            </a:r>
            <a:r>
              <a:rPr lang="en-US" b="0" baseline="0" dirty="0" smtClean="0"/>
              <a:t> pulse integral was normalized to that of 60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peak and we found a spectrum end-point in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units of ne</a:t>
            </a:r>
            <a:r>
              <a:rPr lang="en-US" b="0" baseline="0" dirty="0" smtClean="0"/>
              <a:t> (number of electrons escaping recombination with positive ions unit.)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theoretical spectrum (red curve on the right picture) was convolved with energy resolution function (the result of convolution is black curve).</a:t>
            </a:r>
          </a:p>
          <a:p>
            <a:r>
              <a:rPr lang="en-US" b="0" baseline="0" dirty="0" smtClean="0"/>
              <a:t>The Ionization yield was calculated by dividing the end point of experimental spectrum to the theoretical one.</a:t>
            </a:r>
          </a:p>
          <a:p>
            <a:endParaRPr lang="en-US" b="0" baseline="0" dirty="0" smtClean="0"/>
          </a:p>
          <a:p>
            <a:r>
              <a:rPr lang="en-US" b="0" dirty="0" smtClean="0"/>
              <a:t>10:40 – 12:10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On the graph you can see the ionization</a:t>
            </a:r>
            <a:r>
              <a:rPr lang="en-US" b="0" baseline="0" dirty="0" smtClean="0"/>
              <a:t> yield as a function of electric field for two data sets:</a:t>
            </a:r>
          </a:p>
          <a:p>
            <a:r>
              <a:rPr lang="en-US" b="0" baseline="0" dirty="0" smtClean="0"/>
              <a:t>Square for previous data obtained in 2014 and circles for current data.</a:t>
            </a:r>
          </a:p>
          <a:p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dependence is well described by Jaffe model (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red curve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r>
              <a:rPr lang="en-US" b="0" baseline="0" dirty="0" smtClean="0"/>
              <a:t>A systematic error is dominant and occurs because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of using liquid </a:t>
            </a:r>
            <a:r>
              <a:rPr lang="en-US" sz="1200" b="0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 ionization yield of electron recoil for calibration.</a:t>
            </a:r>
            <a:endParaRPr lang="en-US" b="0" dirty="0" smtClean="0"/>
          </a:p>
          <a:p>
            <a:r>
              <a:rPr lang="en-US" dirty="0" smtClean="0"/>
              <a:t>12:10 – 13:00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events, 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was detected by CRAD.</a:t>
            </a:r>
          </a:p>
          <a:p>
            <a:r>
              <a:rPr lang="en-US" baseline="0" dirty="0" smtClean="0"/>
              <a:t>The right picture shows typical signals from detectors.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When we will reach sufficient light collection</a:t>
            </a:r>
            <a:r>
              <a:rPr lang="en-US" sz="1200" b="0" baseline="0" dirty="0" smtClean="0">
                <a:solidFill>
                  <a:srgbClr val="000099"/>
                </a:solidFill>
              </a:rPr>
              <a:t>, we plan to realize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Neutron double-scattering concept.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This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concept</a:t>
            </a:r>
            <a:r>
              <a:rPr lang="en-US" sz="1200" b="0" dirty="0" smtClean="0">
                <a:solidFill>
                  <a:srgbClr val="000099"/>
                </a:solidFill>
              </a:rPr>
              <a:t> has been recently realized in </a:t>
            </a:r>
            <a:r>
              <a:rPr lang="en-US" sz="1200" b="0" dirty="0" err="1" smtClean="0">
                <a:solidFill>
                  <a:srgbClr val="000099"/>
                </a:solidFill>
              </a:rPr>
              <a:t>LXe</a:t>
            </a:r>
            <a:r>
              <a:rPr lang="en-US" sz="1200" b="0" dirty="0" smtClean="0">
                <a:solidFill>
                  <a:srgbClr val="000099"/>
                </a:solidFill>
              </a:rPr>
              <a:t> in LUX experiment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TPC.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endParaRPr lang="en-US" b="0" dirty="0" smtClean="0"/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 left picture shows a scheme of this experiment.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</a:t>
            </a:r>
            <a:r>
              <a:rPr lang="en-US" b="0" baseline="0" dirty="0" smtClean="0"/>
              <a:t>right picture shows recoil energy dependence as a function of the neutron scattering angle.</a:t>
            </a:r>
            <a:r>
              <a:rPr lang="en-US" b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0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0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14:10 – 16:00</a:t>
            </a:r>
          </a:p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cryogenic chamber included a cathode electrode, two field-shaping electrodes, a THGEM0, immersed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a double-THGEM assembly, consisting of a THGEM1 and THGEM2, placed in the gas phase above the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EL region was formed by the liquid surface and the THGEM1 plate.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There were two ways of optical readout of the EL gap.</a:t>
            </a:r>
          </a:p>
          <a:p>
            <a:r>
              <a:rPr lang="en-US" dirty="0" smtClean="0"/>
              <a:t>Firstly, the gap was viewed by four compact cryogenic PMT,</a:t>
            </a:r>
            <a:r>
              <a:rPr lang="en-US" baseline="0" dirty="0" smtClean="0"/>
              <a:t> located on the perimeter of the gap.</a:t>
            </a:r>
          </a:p>
          <a:p>
            <a:r>
              <a:rPr lang="en-US" dirty="0" smtClean="0"/>
              <a:t>Secondly, the scintillation</a:t>
            </a:r>
            <a:r>
              <a:rPr lang="en-US" baseline="0" dirty="0" smtClean="0"/>
              <a:t> in the spectral range other that VUV (NIR, for example) could be recorded using 11 by 11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2:30 – 4:30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068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experimental setup and its main parameters have been</a:t>
            </a:r>
            <a:r>
              <a:rPr lang="en-US" baseline="0" dirty="0" smtClean="0"/>
              <a:t> described </a:t>
            </a:r>
            <a:r>
              <a:rPr lang="en-US" dirty="0" smtClean="0"/>
              <a:t>and now we’ll discuss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</a:t>
            </a:r>
          </a:p>
          <a:p>
            <a:r>
              <a:rPr lang="en-US" dirty="0" smtClean="0"/>
              <a:t>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r>
              <a:rPr lang="en-US" baseline="0" dirty="0" smtClean="0"/>
              <a:t>Recently the first results on the ionization yield of nuclear recoils in liquid argon have been presented in the low energy range: see the top right and the bottom right tables.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recently we have measured ionization yield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the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7:30 – 10:00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08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by CRAD.</a:t>
            </a:r>
          </a:p>
          <a:p>
            <a:r>
              <a:rPr lang="en-US" baseline="0" dirty="0" smtClean="0"/>
              <a:t>The top right picture shows typical signals from detectors.</a:t>
            </a:r>
          </a:p>
          <a:p>
            <a:r>
              <a:rPr lang="en-US" baseline="0" dirty="0" smtClean="0"/>
              <a:t>The bottom right picture shows </a:t>
            </a:r>
            <a:r>
              <a:rPr lang="en-US" dirty="0" smtClean="0"/>
              <a:t>S1 distribution of time delay with respect to the trigger</a:t>
            </a:r>
            <a:endParaRPr lang="ru-RU" dirty="0" smtClean="0"/>
          </a:p>
          <a:p>
            <a:r>
              <a:rPr lang="en-US" baseline="0" dirty="0" smtClean="0"/>
              <a:t>On this spectrum we clearly see peak near trigger time, so signals were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На данный момент протестировано </a:t>
            </a:r>
            <a:r>
              <a:rPr lang="en-US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3s3p</a:t>
            </a:r>
            <a:r>
              <a:rPr 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подключение с </a:t>
            </a:r>
            <a:r>
              <a:rPr lang="en-US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SiPM</a:t>
            </a:r>
            <a:r>
              <a:rPr lang="en-US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другой модели. Наблюдается стабильный режим работы и уменьшение площади сигнала в </a:t>
            </a:r>
            <a:r>
              <a:rPr lang="en-US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~</a:t>
            </a:r>
            <a:r>
              <a:rPr 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3 раза. На осень запланированы тесты новой матрицы.</a:t>
            </a:r>
            <a:endParaRPr lang="en-US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00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16:00</a:t>
            </a:r>
            <a:r>
              <a:rPr lang="en-US" baseline="0" dirty="0" smtClean="0"/>
              <a:t> – 17:00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16:00</a:t>
            </a:r>
            <a:r>
              <a:rPr lang="en-US" baseline="0" dirty="0" smtClean="0"/>
              <a:t> – 17:00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3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16:00</a:t>
            </a:r>
            <a:r>
              <a:rPr lang="en-US" baseline="0" dirty="0" smtClean="0"/>
              <a:t> – 17:00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62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Здравствуйте!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Тема моей работы </a:t>
            </a:r>
            <a:r>
              <a:rPr lang="en-US" baseline="0" dirty="0" smtClean="0"/>
              <a:t>“</a:t>
            </a:r>
            <a:r>
              <a:rPr lang="ru-RU" sz="1200" b="1" dirty="0" smtClean="0">
                <a:solidFill>
                  <a:srgbClr val="C00000"/>
                </a:solidFill>
              </a:rPr>
              <a:t>Измерение ионизационного выхода ядер отдачи в жидком аргоне методом рассеяния нейтронов</a:t>
            </a:r>
            <a:r>
              <a:rPr lang="en-US" sz="1200" b="1" dirty="0" smtClean="0">
                <a:solidFill>
                  <a:srgbClr val="C00000"/>
                </a:solidFill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he-IL" sz="1200" b="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0:00</a:t>
            </a:r>
            <a:r>
              <a:rPr lang="en-US" baseline="0" dirty="0" smtClean="0"/>
              <a:t> – 0:15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537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produce neutrons a specially designed neutron generator was used that continuously emitted</a:t>
            </a:r>
            <a:r>
              <a:rPr lang="en-US" b="0" baseline="0" dirty="0" smtClean="0"/>
              <a:t> monenergistic not collimated neutrons with a kinetic energy of 2.45 MeV obtained in the DD fusion reaction.</a:t>
            </a:r>
          </a:p>
          <a:p>
            <a:r>
              <a:rPr lang="en-US" b="0" baseline="0" dirty="0" smtClean="0"/>
              <a:t>The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the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0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microamps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(kilovolts)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0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hexafluoride at eight atmospheres)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4:30 – 5:30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07.09.2017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9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27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Box 6"/>
          <p:cNvSpPr txBox="1">
            <a:spLocks noChangeArrowheads="1"/>
          </p:cNvSpPr>
          <p:nvPr/>
        </p:nvSpPr>
        <p:spPr bwMode="auto">
          <a:xfrm>
            <a:off x="833120" y="486504"/>
            <a:ext cx="8310880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sz="2000" dirty="0">
                <a:latin typeface="+mn-lt"/>
              </a:rPr>
              <a:t>Федеральное Агентство Научных Организаций</a:t>
            </a:r>
            <a:endParaRPr lang="en-US" sz="2000" dirty="0">
              <a:latin typeface="+mn-lt"/>
            </a:endParaRPr>
          </a:p>
          <a:p>
            <a:pPr algn="ctr"/>
            <a:endParaRPr lang="en-US" sz="600" dirty="0">
              <a:latin typeface="+mn-lt"/>
            </a:endParaRPr>
          </a:p>
          <a:p>
            <a:pPr algn="ctr"/>
            <a:r>
              <a:rPr lang="ru-RU" sz="2000" dirty="0">
                <a:latin typeface="+mn-lt"/>
              </a:rPr>
              <a:t>ФЕДЕРАЛЬНОЕ ГОСУДАРСТВЕННОЕ БЮДЖЕТНОЕ УЧРЕЖДЕНИЕ НАУКИ</a:t>
            </a:r>
          </a:p>
          <a:p>
            <a:pPr algn="ctr"/>
            <a:r>
              <a:rPr lang="ru-RU" sz="2000" dirty="0">
                <a:latin typeface="+mn-lt"/>
              </a:rPr>
              <a:t>ИНСТИТУТ ЯДЕРНОЙ ФИЗИКИ ИМ</a:t>
            </a:r>
            <a:r>
              <a:rPr lang="ru-RU" sz="2000" dirty="0" smtClean="0">
                <a:latin typeface="+mn-lt"/>
              </a:rPr>
              <a:t>.</a:t>
            </a:r>
            <a:r>
              <a:rPr lang="en-US" sz="2000" dirty="0" smtClean="0">
                <a:latin typeface="+mn-lt"/>
              </a:rPr>
              <a:t> </a:t>
            </a:r>
            <a:r>
              <a:rPr lang="ru-RU" sz="2000" dirty="0" smtClean="0">
                <a:latin typeface="+mn-lt"/>
              </a:rPr>
              <a:t>Г.И.БУДКЕРА</a:t>
            </a:r>
            <a:endParaRPr lang="ru-RU" sz="2000" dirty="0">
              <a:latin typeface="+mn-lt"/>
            </a:endParaRPr>
          </a:p>
          <a:p>
            <a:pPr algn="ctr"/>
            <a:r>
              <a:rPr lang="ru-RU" sz="2000" dirty="0">
                <a:latin typeface="+mn-lt"/>
              </a:rPr>
              <a:t>СИБИРСКОГО ОТДЕЛЕНИЯ РОССИЙСКОЙ АКАДЕМИИ НАУК</a:t>
            </a:r>
          </a:p>
        </p:txBody>
      </p:sp>
      <p:pic>
        <p:nvPicPr>
          <p:cNvPr id="2052" name="Picture 4" descr="http://www.inp.nsk.su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69"/>
            <a:ext cx="1414463" cy="7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0861" y="2522783"/>
            <a:ext cx="87916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000" cap="all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</a:t>
            </a:r>
            <a:r>
              <a:rPr lang="ru-RU" sz="3000" cap="all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  <a:r>
              <a:rPr lang="ru-RU" sz="3000" cap="all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000" cap="all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ионизационных выходов ядер отдачи в жидком аргоне методом рассеяния нейтронов</a:t>
            </a:r>
            <a:endParaRPr lang="ru-RU" sz="30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5" name="TextBox 8"/>
          <p:cNvSpPr txBox="1">
            <a:spLocks noChangeArrowheads="1"/>
          </p:cNvSpPr>
          <p:nvPr/>
        </p:nvSpPr>
        <p:spPr bwMode="auto">
          <a:xfrm>
            <a:off x="142504" y="4720490"/>
            <a:ext cx="6326981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ru-RU" alt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Аспирант:</a:t>
            </a:r>
            <a:r>
              <a:rPr lang="ru-RU" alt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Олейников В.П.</a:t>
            </a:r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ru-RU" altLang="ru-RU" sz="8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ru-RU" altLang="ru-RU" i="1" dirty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д.ф.-м.н., </a:t>
            </a:r>
            <a:r>
              <a:rPr lang="ru-RU" altLang="ru-RU" i="1" dirty="0" err="1">
                <a:latin typeface="Arial" panose="020B0604020202020204" pitchFamily="34" charset="0"/>
                <a:cs typeface="Arial" panose="020B0604020202020204" pitchFamily="34" charset="0"/>
              </a:rPr>
              <a:t>г.н.с</a:t>
            </a:r>
            <a:r>
              <a:rPr lang="ru-RU" altLang="ru-RU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Бузулуцков А.Ф.</a:t>
            </a:r>
          </a:p>
          <a:p>
            <a:pPr eaLnBrk="1" hangingPunct="1"/>
            <a:endParaRPr lang="ru-RU" altLang="ru-RU" sz="8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Лаборатория 3-3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57716" y="4343400"/>
            <a:ext cx="8587979" cy="1071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83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3600" b="1" dirty="0">
                <a:solidFill>
                  <a:srgbClr val="C00000"/>
                </a:solidFill>
              </a:rPr>
              <a:t>Измерение ионизационного выхода </a:t>
            </a:r>
            <a:r>
              <a:rPr lang="ru-RU" sz="3600" b="1" dirty="0" smtClean="0">
                <a:solidFill>
                  <a:srgbClr val="C00000"/>
                </a:solidFill>
              </a:rPr>
              <a:t>ядер </a:t>
            </a:r>
            <a:r>
              <a:rPr lang="ru-RU" sz="3600" b="1" dirty="0">
                <a:solidFill>
                  <a:srgbClr val="C00000"/>
                </a:solidFill>
              </a:rPr>
              <a:t>отдачи в жидком аргоне методом рассеяния нейтронов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8309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2400" b="1" dirty="0">
                <a:solidFill>
                  <a:srgbClr val="000099"/>
                </a:solidFill>
              </a:rPr>
              <a:t>Отчет </a:t>
            </a:r>
            <a:r>
              <a:rPr lang="ru-RU" sz="2400" b="1" dirty="0" smtClean="0">
                <a:solidFill>
                  <a:srgbClr val="000099"/>
                </a:solidFill>
              </a:rPr>
              <a:t>о </a:t>
            </a:r>
            <a:r>
              <a:rPr lang="ru-RU" sz="2400" b="1" dirty="0">
                <a:solidFill>
                  <a:srgbClr val="000099"/>
                </a:solidFill>
              </a:rPr>
              <a:t>научно-исследовательской </a:t>
            </a:r>
            <a:r>
              <a:rPr lang="ru-RU" sz="2400" b="1" dirty="0" smtClean="0">
                <a:solidFill>
                  <a:srgbClr val="000099"/>
                </a:solidFill>
              </a:rPr>
              <a:t>работе</a:t>
            </a:r>
            <a:endParaRPr lang="en-US" sz="2400" b="1" dirty="0" smtClean="0">
              <a:solidFill>
                <a:srgbClr val="000099"/>
              </a:solidFill>
            </a:endParaRPr>
          </a:p>
          <a:p>
            <a:pPr algn="ctr"/>
            <a:r>
              <a:rPr lang="en-US" altLang="ru-RU" sz="2400" b="1" dirty="0" smtClean="0">
                <a:solidFill>
                  <a:srgbClr val="000099"/>
                </a:solidFill>
              </a:rPr>
              <a:t>20 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июня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, 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Bondar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A. </a:t>
            </a:r>
            <a:r>
              <a:rPr lang="en-US" altLang="he-IL" sz="2000" b="1" dirty="0" err="1" smtClean="0">
                <a:solidFill>
                  <a:srgbClr val="000099"/>
                </a:solidFill>
              </a:rPr>
              <a:t>Buzulutskov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,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Dolgov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Grishnyaev</a:t>
            </a:r>
            <a:r>
              <a:rPr lang="en-US" sz="2000" b="1" dirty="0" smtClean="0">
                <a:solidFill>
                  <a:srgbClr val="000099"/>
                </a:solidFill>
              </a:rPr>
              <a:t>, V. </a:t>
            </a:r>
            <a:r>
              <a:rPr lang="en-US" sz="2000" b="1" dirty="0" err="1" smtClean="0">
                <a:solidFill>
                  <a:srgbClr val="000099"/>
                </a:solidFill>
              </a:rPr>
              <a:t>Nosov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endParaRPr lang="en-US" sz="2000" b="1" dirty="0" smtClean="0">
              <a:solidFill>
                <a:srgbClr val="000099"/>
              </a:solidFill>
            </a:endParaRPr>
          </a:p>
          <a:p>
            <a:pPr algn="ctr"/>
            <a:r>
              <a:rPr lang="en-US" sz="2000" b="1" u="sng" dirty="0" smtClean="0">
                <a:solidFill>
                  <a:srgbClr val="000099"/>
                </a:solidFill>
              </a:rPr>
              <a:t>V. Ole</a:t>
            </a:r>
            <a:r>
              <a:rPr lang="en-US" sz="2000" b="1" u="sng" dirty="0">
                <a:solidFill>
                  <a:srgbClr val="000099"/>
                </a:solidFill>
              </a:rPr>
              <a:t>y</a:t>
            </a:r>
            <a:r>
              <a:rPr lang="en-US" sz="2000" b="1" u="sng" dirty="0" smtClean="0">
                <a:solidFill>
                  <a:srgbClr val="000099"/>
                </a:solidFill>
              </a:rPr>
              <a:t>nikov</a:t>
            </a:r>
            <a:r>
              <a:rPr lang="en-US" altLang="he-IL" sz="2000" b="1" u="sng" dirty="0" smtClean="0">
                <a:solidFill>
                  <a:srgbClr val="000099"/>
                </a:solidFill>
              </a:rPr>
              <a:t> (speaker)</a:t>
            </a:r>
            <a:r>
              <a:rPr lang="en-US" sz="2000" b="1" dirty="0" smtClean="0">
                <a:solidFill>
                  <a:srgbClr val="000099"/>
                </a:solidFill>
              </a:rPr>
              <a:t>, S. </a:t>
            </a:r>
            <a:r>
              <a:rPr lang="en-US" sz="2000" b="1" dirty="0" err="1">
                <a:solidFill>
                  <a:srgbClr val="000099"/>
                </a:solidFill>
              </a:rPr>
              <a:t>Polosatkin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r>
              <a:rPr lang="en-US" sz="2000" b="1" dirty="0" smtClean="0">
                <a:solidFill>
                  <a:srgbClr val="000099"/>
                </a:solidFill>
              </a:rPr>
              <a:t>, L. </a:t>
            </a:r>
            <a:r>
              <a:rPr lang="en-US" sz="2000" b="1" dirty="0" err="1" smtClean="0">
                <a:solidFill>
                  <a:srgbClr val="000099"/>
                </a:solidFill>
              </a:rPr>
              <a:t>Shekhtman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Shemyakina</a:t>
            </a:r>
            <a:r>
              <a:rPr lang="en-US" sz="2000" b="1" dirty="0" smtClean="0">
                <a:solidFill>
                  <a:srgbClr val="000099"/>
                </a:solidFill>
              </a:rPr>
              <a:t>, A. </a:t>
            </a:r>
            <a:r>
              <a:rPr lang="en-US" sz="2000" b="1" dirty="0" err="1">
                <a:solidFill>
                  <a:srgbClr val="000099"/>
                </a:solidFill>
              </a:rPr>
              <a:t>Sokolov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Institute of Nuclear Physics (</a:t>
            </a:r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INP), Novosibirsk, Russia</a:t>
            </a:r>
          </a:p>
          <a:p>
            <a:pPr algn="ctr"/>
            <a:r>
              <a:rPr lang="en-US" altLang="he-IL" sz="1800" i="1" dirty="0">
                <a:solidFill>
                  <a:srgbClr val="000099"/>
                </a:solidFill>
              </a:rPr>
              <a:t>Novosibirsk State University (NSU), Novosibirsk, Russia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0" y="5348275"/>
            <a:ext cx="9144000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400" b="1" dirty="0">
                <a:solidFill>
                  <a:srgbClr val="000099"/>
                </a:solidFill>
              </a:rPr>
              <a:t>Научный 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руководитель - </a:t>
            </a:r>
            <a:r>
              <a:rPr lang="ru-RU" altLang="ru-RU" sz="2400" b="1" dirty="0" err="1">
                <a:solidFill>
                  <a:srgbClr val="000099"/>
                </a:solidFill>
              </a:rPr>
              <a:t>Бузулуцков</a:t>
            </a:r>
            <a:r>
              <a:rPr lang="ru-RU" altLang="ru-RU" sz="2400" b="1" dirty="0">
                <a:solidFill>
                  <a:srgbClr val="000099"/>
                </a:solidFill>
              </a:rPr>
              <a:t> 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Алексей </a:t>
            </a:r>
            <a:r>
              <a:rPr lang="ru-RU" altLang="ru-RU" sz="2400" b="1" dirty="0">
                <a:solidFill>
                  <a:srgbClr val="000099"/>
                </a:solidFill>
              </a:rPr>
              <a:t>Федорович доктор физико-математических наук, 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профессор, главный научный сотрудник</a:t>
            </a: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130102"/>
            <a:ext cx="5595938" cy="194117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To produce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neutrons,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a specially designed neutron generator was used that continuously emitted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monoenergetic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not collimated neutrons with a kinetic energy of 2.45 MeV obtained in the DD fusion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reaction.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639414"/>
            <a:ext cx="6556375" cy="16333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d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esign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Nominal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4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yields and amplitude spectra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44" y="1083367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5035531"/>
            <a:ext cx="9144000" cy="180972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EL gap yield as a function of the electric field in the gap, measured using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PMT or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SiPM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signals.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amplitude spectrum of the total PMT signal from the EL gap induced by X-ray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mixture of the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Cd and Am radioactive sources.</a:t>
            </a:r>
          </a:p>
          <a:p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yield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15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and good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resolution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22% at 60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an electric field of 7 kV/cm in the EL gap.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1" y="1083367"/>
            <a:ext cx="4460803" cy="33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problem of doping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N2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800099"/>
            <a:ext cx="6708774" cy="425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 2"/>
          <p:cNvSpPr>
            <a:spLocks noChangeArrowheads="1"/>
          </p:cNvSpPr>
          <p:nvPr/>
        </p:nvSpPr>
        <p:spPr bwMode="auto">
          <a:xfrm>
            <a:off x="0" y="5048590"/>
            <a:ext cx="9144000" cy="169277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Photon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emission and atomic collision processes in two-phase argon doped with xenon and nitrogen: the most complete compilation over past 50 years (A.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Buzulutskov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Eprint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1702.03612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problem is currently under study in our group. You can find details in the article. </a:t>
            </a:r>
          </a:p>
        </p:txBody>
      </p:sp>
    </p:spTree>
    <p:extLst>
      <p:ext uri="{BB962C8B-B14F-4D97-AF65-F5344CB8AC3E}">
        <p14:creationId xmlns:p14="http://schemas.microsoft.com/office/powerpoint/2010/main" val="1306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54" y="1526238"/>
            <a:ext cx="4468223" cy="3248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69350"/>
            <a:ext cx="4590817" cy="3742094"/>
          </a:xfrm>
          <a:prstGeom prst="rect">
            <a:avLst/>
          </a:prstGeom>
        </p:spPr>
      </p:pic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-1" y="721351"/>
            <a:ext cx="4553183" cy="613090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is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ratio of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the number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yields of nuclear recoils in liquid argon  at 80 and 233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(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EPL, 108 (2014) 12001) </a:t>
            </a:r>
            <a:endParaRPr lang="en-US" sz="18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electric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fields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raw signals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3357724"/>
            <a:ext cx="4273258" cy="34394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2868"/>
            <a:ext cx="4455653" cy="5620735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587729" y="661601"/>
            <a:ext cx="4572000" cy="269612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primary ionization charge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was produced by either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gamma from 241Am or 2.45 MeV neutron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DD-generator.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 typical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oscillogram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raw signal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and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spectrum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for Am isotope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spectra for Am, neutron and background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runs.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800100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34" y="800100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experimental and theoretical spectra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4413708"/>
            <a:ext cx="9144000" cy="241912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To measure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background-run contribution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neutron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run. After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this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gamma-ray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contribution, resulting from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radiative capture in surrounding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materials. Finally,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pulse integral was normalized to that of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peak and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found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spectrum end-point in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units of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theoretical spectrum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was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convolved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energy resolution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function.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ionization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yield was calculated by dividing the end point of experimental spectrum to the theoretical one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results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" y="934948"/>
            <a:ext cx="4158628" cy="3571402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73575" y="1135530"/>
            <a:ext cx="4670425" cy="415498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yield: </a:t>
            </a: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at  0.56 and 0.62 kV/cm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dependence is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well described by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 model (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red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curve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 systematic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error is dominant and occurs because of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using liquid </a:t>
            </a:r>
            <a:r>
              <a:rPr lang="en-US" sz="2000" b="1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ionization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yield of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electron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recoil for calibration.</a:t>
            </a:r>
            <a:endParaRPr lang="en-US" sz="2000" b="1" dirty="0">
              <a:solidFill>
                <a:srgbClr val="000099"/>
              </a:solidFill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27" y="5153098"/>
            <a:ext cx="1255951" cy="1829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57" y="5525056"/>
            <a:ext cx="1701689" cy="4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101337" y="998484"/>
            <a:ext cx="1983845" cy="2969704"/>
            <a:chOff x="109415" y="2119593"/>
            <a:chExt cx="1983845" cy="2969704"/>
          </a:xfrm>
        </p:grpSpPr>
        <p:sp>
          <p:nvSpPr>
            <p:cNvPr id="3" name="Rectangle 2 2"/>
            <p:cNvSpPr/>
            <p:nvPr/>
          </p:nvSpPr>
          <p:spPr>
            <a:xfrm>
              <a:off x="124210" y="2119593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09416" y="4446202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596760" y="3232746"/>
              <a:ext cx="663191" cy="6631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/>
            <p:nvPr/>
          </p:nvCxnSpPr>
          <p:spPr>
            <a:xfrm flipH="1">
              <a:off x="928353" y="3970312"/>
              <a:ext cx="2" cy="358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 flipV="1">
              <a:off x="943151" y="2881186"/>
              <a:ext cx="0" cy="320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Рисунок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22" y="3412106"/>
              <a:ext cx="545668" cy="2118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16" y="4051366"/>
              <a:ext cx="949569" cy="186102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91" y="2999894"/>
              <a:ext cx="949569" cy="18610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7661" y="2131593"/>
              <a:ext cx="173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Two-phase CRAD</a:t>
              </a:r>
              <a:endParaRPr lang="ru-RU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9415" y="4602001"/>
              <a:ext cx="1637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BGO counter</a:t>
              </a:r>
              <a:endParaRPr lang="ru-RU" dirty="0"/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3746500" y="885794"/>
            <a:ext cx="4261339" cy="3292506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0" y="4178300"/>
            <a:ext cx="9144000" cy="267765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Previously we used spectra subtraction to reject background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events, but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there is also opportunity to use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S2 /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S1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as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discriminator factor for nuclear and electron recoil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We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22Na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isotope, which produce two gamma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quanta. One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of them was detected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BGO counter and produced trigger and another one was detected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Unfortunately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, S1 signal is low, so we plan to install additional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SiMP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matrix on the detector bottom and improve light collection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Экспериментальная установка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5709383"/>
            <a:ext cx="4241725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Вакуумно-изолированная девятилитровая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двухфазная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криогенная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камера,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заполненная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2.5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литрами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жидкого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>
            <a:stCxn id="5" idx="0"/>
          </p:cNvCxnSpPr>
          <p:nvPr/>
        </p:nvCxnSpPr>
        <p:spPr>
          <a:xfrm flipH="1" flipV="1">
            <a:off x="2078183" y="4281060"/>
            <a:ext cx="42680" cy="14283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426961" y="5113115"/>
            <a:ext cx="1598238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Нейтронный</a:t>
            </a:r>
            <a:endParaRPr lang="en-US" alt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генератор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157873" y="5841723"/>
            <a:ext cx="295888" cy="494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932081" y="1976238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Сборка с ЭЛ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зазором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считыванием на ФЭУ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653048" y="2651502"/>
            <a:ext cx="1421873" cy="26686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73576" y="1267808"/>
            <a:ext cx="4813734" cy="3325213"/>
            <a:chOff x="881018" y="1629671"/>
            <a:chExt cx="5274418" cy="3881686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288162" y="3668605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36839" y="2365302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895978" y="1629671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low-energy </a:t>
            </a:r>
            <a:r>
              <a:rPr lang="en-US" altLang="ru-RU" sz="2800" b="1" dirty="0">
                <a:solidFill>
                  <a:srgbClr val="000099"/>
                </a:solidFill>
              </a:rPr>
              <a:t>calibration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389473"/>
            <a:ext cx="5032375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resolution,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.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5478344" y="1060832"/>
            <a:ext cx="3566789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The double-scattering concept has been recently realized in </a:t>
            </a:r>
            <a:r>
              <a:rPr lang="en-US" sz="1800" b="1" dirty="0" err="1" smtClean="0">
                <a:solidFill>
                  <a:srgbClr val="000099"/>
                </a:solidFill>
              </a:rPr>
              <a:t>LXe</a:t>
            </a:r>
            <a:r>
              <a:rPr lang="en-US" sz="1800" b="1" dirty="0" smtClean="0">
                <a:solidFill>
                  <a:srgbClr val="000099"/>
                </a:solidFill>
              </a:rPr>
              <a:t> in LUX experiment [arXiv:1608.05381]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5478344" y="2811564"/>
            <a:ext cx="3566789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Recoil </a:t>
            </a:r>
            <a:r>
              <a:rPr lang="en-US" sz="1800" b="1" dirty="0">
                <a:solidFill>
                  <a:srgbClr val="000099"/>
                </a:solidFill>
              </a:rPr>
              <a:t>energy dependence as a function of the neutron scattering angle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dirty="0" err="1">
                <a:solidFill>
                  <a:srgbClr val="10109F"/>
                </a:solidFill>
              </a:rPr>
              <a:t>Photon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emission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atomic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collision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processes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in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two-phase</a:t>
            </a:r>
            <a:r>
              <a:rPr lang="en-US" sz="2800" b="1" dirty="0" smtClean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argon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doped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with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xenon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nitrogen</a:t>
            </a:r>
            <a:endParaRPr lang="ru-RU" sz="2800" b="1" dirty="0">
              <a:solidFill>
                <a:srgbClr val="10109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10685"/>
            <a:ext cx="9093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–</a:t>
            </a:r>
            <a:r>
              <a:rPr lang="ru-RU" dirty="0" err="1"/>
              <a:t>We</a:t>
            </a:r>
            <a:r>
              <a:rPr lang="ru-RU" dirty="0"/>
              <a:t> </a:t>
            </a:r>
            <a:r>
              <a:rPr lang="ru-RU" dirty="0" err="1"/>
              <a:t>present</a:t>
            </a:r>
            <a:r>
              <a:rPr lang="ru-RU" dirty="0"/>
              <a:t> a </a:t>
            </a:r>
            <a:r>
              <a:rPr lang="ru-RU" dirty="0" err="1"/>
              <a:t>comprehensive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atomic</a:t>
            </a:r>
            <a:r>
              <a:rPr lang="ru-RU" dirty="0"/>
              <a:t> </a:t>
            </a:r>
            <a:r>
              <a:rPr lang="ru-RU" dirty="0" err="1"/>
              <a:t>collision</a:t>
            </a:r>
            <a:r>
              <a:rPr lang="ru-RU" dirty="0"/>
              <a:t> </a:t>
            </a:r>
            <a:r>
              <a:rPr lang="ru-RU" dirty="0" err="1" smtClean="0"/>
              <a:t>processes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/>
              <a:t>argon</a:t>
            </a:r>
            <a:r>
              <a:rPr lang="ru-RU" dirty="0"/>
              <a:t> </a:t>
            </a:r>
            <a:r>
              <a:rPr lang="ru-RU" dirty="0" err="1"/>
              <a:t>doped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xenon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nitrogen</a:t>
            </a:r>
            <a:r>
              <a:rPr lang="ru-RU" dirty="0"/>
              <a:t>.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dopants</a:t>
            </a:r>
            <a:r>
              <a:rPr lang="ru-RU" dirty="0"/>
              <a:t>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ru-RU" dirty="0" err="1"/>
              <a:t>aimed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convert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smtClean="0"/>
              <a:t>VUV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pure</a:t>
            </a:r>
            <a:r>
              <a:rPr lang="ru-RU" dirty="0"/>
              <a:t> </a:t>
            </a:r>
            <a:r>
              <a:rPr lang="ru-RU" dirty="0" err="1"/>
              <a:t>Ar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 smtClean="0"/>
              <a:t>near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/>
              <a:t>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N2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gas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. </a:t>
            </a:r>
            <a:r>
              <a:rPr lang="ru-RU" dirty="0" err="1"/>
              <a:t>Such</a:t>
            </a:r>
            <a:r>
              <a:rPr lang="ru-RU" dirty="0"/>
              <a:t> a </a:t>
            </a:r>
            <a:r>
              <a:rPr lang="ru-RU" dirty="0" err="1"/>
              <a:t>mixture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relevant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 smtClean="0"/>
              <a:t>dark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matter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low</a:t>
            </a:r>
            <a:r>
              <a:rPr lang="ru-RU" dirty="0"/>
              <a:t> </a:t>
            </a:r>
            <a:r>
              <a:rPr lang="ru-RU" dirty="0" err="1"/>
              <a:t>energy</a:t>
            </a:r>
            <a:r>
              <a:rPr lang="ru-RU" dirty="0"/>
              <a:t> </a:t>
            </a:r>
            <a:r>
              <a:rPr lang="ru-RU" dirty="0" err="1"/>
              <a:t>neutrino</a:t>
            </a:r>
            <a:r>
              <a:rPr lang="ru-RU" dirty="0"/>
              <a:t> </a:t>
            </a:r>
            <a:r>
              <a:rPr lang="ru-RU" dirty="0" err="1"/>
              <a:t>detectors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enhanced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efficiency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 smtClean="0"/>
              <a:t>primary</a:t>
            </a:r>
            <a:r>
              <a:rPr lang="en-US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/>
              <a:t>secondary</a:t>
            </a:r>
            <a:r>
              <a:rPr lang="ru-RU" dirty="0"/>
              <a:t> </a:t>
            </a:r>
            <a:r>
              <a:rPr lang="ru-RU" dirty="0" err="1"/>
              <a:t>scintillation</a:t>
            </a:r>
            <a:r>
              <a:rPr lang="ru-RU" dirty="0"/>
              <a:t> </a:t>
            </a:r>
            <a:r>
              <a:rPr lang="ru-RU" dirty="0" err="1"/>
              <a:t>signals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ru-RU" dirty="0" err="1"/>
              <a:t>Based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this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, </a:t>
            </a:r>
            <a:r>
              <a:rPr lang="ru-RU" dirty="0" err="1"/>
              <a:t>it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shown</a:t>
            </a:r>
            <a:r>
              <a:rPr lang="ru-RU" dirty="0"/>
              <a:t> </a:t>
            </a:r>
            <a:r>
              <a:rPr lang="ru-RU" dirty="0" err="1"/>
              <a:t>that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 smtClean="0"/>
              <a:t>may</a:t>
            </a:r>
            <a:r>
              <a:rPr lang="en-US" dirty="0" smtClean="0"/>
              <a:t> </a:t>
            </a:r>
            <a:r>
              <a:rPr lang="ru-RU" dirty="0" err="1" smtClean="0"/>
              <a:t>successfully</a:t>
            </a:r>
            <a:r>
              <a:rPr lang="ru-RU" dirty="0" smtClean="0"/>
              <a:t> </a:t>
            </a:r>
            <a:r>
              <a:rPr lang="ru-RU" dirty="0" err="1"/>
              <a:t>perform</a:t>
            </a:r>
            <a:r>
              <a:rPr lang="ru-RU" dirty="0"/>
              <a:t> </a:t>
            </a:r>
            <a:r>
              <a:rPr lang="ru-RU" dirty="0" err="1"/>
              <a:t>its</a:t>
            </a:r>
            <a:r>
              <a:rPr lang="ru-RU" dirty="0"/>
              <a:t> </a:t>
            </a:r>
            <a:r>
              <a:rPr lang="ru-RU" dirty="0" err="1"/>
              <a:t>job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VUV-</a:t>
            </a:r>
            <a:r>
              <a:rPr lang="ru-RU" dirty="0" err="1"/>
              <a:t>to</a:t>
            </a:r>
            <a:r>
              <a:rPr lang="ru-RU" dirty="0"/>
              <a:t>-UV </a:t>
            </a:r>
            <a:r>
              <a:rPr lang="ru-RU" dirty="0" err="1"/>
              <a:t>conversion</a:t>
            </a:r>
            <a:r>
              <a:rPr lang="ru-RU" dirty="0"/>
              <a:t> </a:t>
            </a:r>
            <a:r>
              <a:rPr lang="ru-RU" dirty="0" err="1" smtClean="0"/>
              <a:t>in</a:t>
            </a:r>
            <a:r>
              <a:rPr lang="en-US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even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presence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N2 </a:t>
            </a:r>
            <a:r>
              <a:rPr lang="ru-RU" dirty="0" err="1"/>
              <a:t>impurity</a:t>
            </a:r>
            <a:r>
              <a:rPr lang="ru-RU" dirty="0"/>
              <a:t>, </a:t>
            </a:r>
            <a:r>
              <a:rPr lang="ru-RU" dirty="0" err="1"/>
              <a:t>if</a:t>
            </a:r>
            <a:r>
              <a:rPr lang="ru-RU" dirty="0"/>
              <a:t> </a:t>
            </a:r>
            <a:r>
              <a:rPr lang="ru-RU" dirty="0" err="1" smtClean="0"/>
              <a:t>its</a:t>
            </a:r>
            <a:r>
              <a:rPr lang="en-US" dirty="0" smtClean="0"/>
              <a:t> </a:t>
            </a:r>
            <a:r>
              <a:rPr lang="ru-RU" dirty="0" err="1" smtClean="0"/>
              <a:t>content</a:t>
            </a:r>
            <a:r>
              <a:rPr lang="ru-RU" dirty="0" smtClean="0"/>
              <a:t> </a:t>
            </a:r>
            <a:r>
              <a:rPr lang="ru-RU" dirty="0" err="1"/>
              <a:t>does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exceed</a:t>
            </a:r>
            <a:r>
              <a:rPr lang="ru-RU" dirty="0"/>
              <a:t> 50 </a:t>
            </a:r>
            <a:r>
              <a:rPr lang="ru-RU" dirty="0" err="1"/>
              <a:t>ppm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60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Resolving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problem of EL yield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the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progress.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" y="1451072"/>
            <a:ext cx="3387599" cy="273582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744369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94 (2011) 52001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12" y="1303383"/>
            <a:ext cx="3505200" cy="280332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26120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10109F"/>
                </a:solidFill>
                <a:latin typeface="Comic Sans MS" panose="030F0702030302020204" pitchFamily="66" charset="0"/>
              </a:rPr>
              <a:t>EPL, 112 (2015) 19001</a:t>
            </a:r>
            <a:endParaRPr lang="ru-RU" sz="1800" b="1" dirty="0">
              <a:solidFill>
                <a:srgbClr val="10109F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5" y="4186900"/>
            <a:ext cx="3464560" cy="2614130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131968" y="4425324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 result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results</a:t>
            </a: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3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02786"/>
            <a:ext cx="4590817" cy="374209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653078" y="1091345"/>
            <a:ext cx="4490922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yields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nuclear recoils in liquid argon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at 80 and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(EPL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2014) 12001) 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1558088"/>
            <a:ext cx="4470400" cy="529991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is ratio of number 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pPr lvl="0"/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eclectic fields.</a:t>
            </a:r>
          </a:p>
          <a:p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800" b="1" dirty="0" smtClean="0">
                <a:solidFill>
                  <a:srgbClr val="000099"/>
                </a:solidFill>
              </a:rPr>
              <a:t>Криогенная камера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3" name="Picture 2" descr="D:\CONFERENCES\BINP\Oct15\SetupSche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866"/>
            <a:ext cx="4711700" cy="40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398483"/>
            <a:ext cx="4572000" cy="44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3478" y="828904"/>
            <a:ext cx="1967807" cy="216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71936" y="782013"/>
            <a:ext cx="1578827" cy="223048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Hamamatsu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S13360-6050PE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6x6 mm</a:t>
            </a:r>
            <a:r>
              <a:rPr lang="en-US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</a:p>
          <a:p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11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x11 matrix</a:t>
            </a: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6990080" y="5448355"/>
            <a:ext cx="1036320" cy="8762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7455971" y="6188187"/>
            <a:ext cx="1675314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Дрейфовый</a:t>
            </a:r>
            <a:b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</a:b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промежуток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701214" y="6192517"/>
            <a:ext cx="1002214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ЭЛ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зазор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402232" y="4895305"/>
            <a:ext cx="181691" cy="14292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7304690" y="2777066"/>
            <a:ext cx="626044" cy="1216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39214" y="5515749"/>
            <a:ext cx="86681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ФЭУ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-476" y="4886873"/>
            <a:ext cx="4547078" cy="197746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  <a:defRPr/>
            </a:pP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Криогенная камера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содержит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катод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, </a:t>
            </a: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два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sz="1750" b="1" dirty="0" err="1" smtClean="0">
                <a:solidFill>
                  <a:srgbClr val="000099"/>
                </a:solidFill>
                <a:latin typeface="Comic Sans MS" pitchFamily="66" charset="0"/>
              </a:rPr>
              <a:t>полеформирующих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электрода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,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a THGEM0, </a:t>
            </a: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погруженный в жидкий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75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и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sz="1750" b="1" dirty="0">
                <a:solidFill>
                  <a:srgbClr val="000099"/>
                </a:solidFill>
                <a:latin typeface="Comic Sans MS" pitchFamily="66" charset="0"/>
              </a:rPr>
              <a:t>двухкаскадную сборку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THGEM, </a:t>
            </a: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состоящую из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 THGEM1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and THGEM2, </a:t>
            </a: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расположенных в газовой фазе над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sz="1750" b="1" dirty="0" smtClean="0">
                <a:solidFill>
                  <a:srgbClr val="000099"/>
                </a:solidFill>
                <a:latin typeface="Comic Sans MS" pitchFamily="66" charset="0"/>
              </a:rPr>
              <a:t>жидкостью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75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ru-RU" altLang="ru-RU" sz="2800" b="1" dirty="0" smtClean="0">
                <a:solidFill>
                  <a:srgbClr val="000099"/>
                </a:solidFill>
              </a:rPr>
              <a:t>Регистрация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S1 </a:t>
            </a:r>
            <a:r>
              <a:rPr lang="ru-RU" altLang="ru-RU" sz="2800" b="1" dirty="0" smtClean="0">
                <a:solidFill>
                  <a:srgbClr val="000099"/>
                </a:solidFill>
              </a:rPr>
              <a:t>сигнала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3" name="Rectangle 2 2"/>
          <p:cNvSpPr/>
          <p:nvPr/>
        </p:nvSpPr>
        <p:spPr>
          <a:xfrm>
            <a:off x="124210" y="2119593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9416" y="4446202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96760" y="3232746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928353" y="3970312"/>
            <a:ext cx="2" cy="3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943151" y="2881186"/>
            <a:ext cx="0" cy="32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2" y="3412106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6" y="4051366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91" y="299989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661" y="2131593"/>
            <a:ext cx="173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Двухфазный</a:t>
            </a:r>
            <a:r>
              <a:rPr lang="en-US" dirty="0" smtClean="0"/>
              <a:t> </a:t>
            </a:r>
            <a:r>
              <a:rPr lang="ru-RU" dirty="0" smtClean="0"/>
              <a:t>КЛД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09415" y="4602001"/>
            <a:ext cx="16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BGO </a:t>
            </a:r>
            <a:r>
              <a:rPr lang="ru-RU" dirty="0" smtClean="0"/>
              <a:t>счетчик</a:t>
            </a:r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392755" y="854856"/>
            <a:ext cx="3971397" cy="3104581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704029" cy="3754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 smtClean="0">
                  <a:solidFill>
                    <a:srgbClr val="C00000"/>
                  </a:solidFill>
                </a:rPr>
                <a:t>Триггер</a:t>
              </a:r>
              <a:r>
                <a:rPr lang="en-US" dirty="0" smtClean="0">
                  <a:solidFill>
                    <a:srgbClr val="C00000"/>
                  </a:solidFill>
                </a:rPr>
                <a:t> (BGO </a:t>
              </a:r>
              <a:r>
                <a:rPr lang="ru-RU" dirty="0" smtClean="0">
                  <a:solidFill>
                    <a:srgbClr val="C00000"/>
                  </a:solidFill>
                </a:rPr>
                <a:t>счетчик</a:t>
              </a:r>
              <a:r>
                <a:rPr lang="en-US" dirty="0" smtClean="0">
                  <a:solidFill>
                    <a:srgbClr val="C00000"/>
                  </a:solidFill>
                </a:rPr>
                <a:t>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2127075" y="3888512"/>
            <a:ext cx="4385462" cy="2930155"/>
            <a:chOff x="2230502" y="3183395"/>
            <a:chExt cx="4572001" cy="332800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0502" y="3183395"/>
              <a:ext cx="4572001" cy="33280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982359" y="3991800"/>
              <a:ext cx="2565956" cy="1363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Временное </a:t>
              </a:r>
              <a:r>
                <a:rPr lang="ru-RU" dirty="0"/>
                <a:t>р</a:t>
              </a:r>
              <a:r>
                <a:rPr lang="ru-RU" dirty="0" smtClean="0"/>
                <a:t>аспределение </a:t>
              </a:r>
              <a:r>
                <a:rPr lang="en-US" dirty="0" smtClean="0"/>
                <a:t>S1 </a:t>
              </a:r>
              <a:r>
                <a:rPr lang="ru-RU" dirty="0" smtClean="0"/>
                <a:t>сигнала относительно триггера</a:t>
              </a:r>
              <a:endParaRPr lang="ru-RU" dirty="0"/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364153" y="860086"/>
            <a:ext cx="2779848" cy="544764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КЛД облучался изотопом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 22Na, </a:t>
            </a:r>
            <a:r>
              <a:rPr 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который испускает два гамма-кванта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20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Один из них регистрировался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BGO </a:t>
            </a:r>
            <a:r>
              <a:rPr 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счетчиком и давал триггер, а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другой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регистрировался в КЛД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На спектре четко виден пик около времени триггера, поэтому сигнал действительно от изотопа.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SiPM</a:t>
            </a:r>
            <a:r>
              <a:rPr lang="en-US" altLang="ru-RU" sz="36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S13360-6050pe </a:t>
            </a:r>
            <a:r>
              <a:rPr lang="ru-RU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матрица</a:t>
            </a: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12x12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63" y="811054"/>
            <a:ext cx="3304717" cy="407486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139" y="1818243"/>
            <a:ext cx="3212763" cy="322046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9069" r="6932" b="4378"/>
          <a:stretch/>
        </p:blipFill>
        <p:spPr>
          <a:xfrm>
            <a:off x="71120" y="818452"/>
            <a:ext cx="4817028" cy="2978468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657599" y="5120388"/>
            <a:ext cx="5483627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На данный момент протестировано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3s3p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подключение с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SiPM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другой модели. Наблюдается стабильный режим работы и уменьшение площади сигнала в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~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3 раза. На осень запланированы тесты новой матрицы.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Picture 2" descr="D:\CONFERENCES\BINP\Oct15\SetupScheme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6920"/>
            <a:ext cx="3515998" cy="304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1950720" y="3815272"/>
            <a:ext cx="369139" cy="21892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THGEM </a:t>
            </a:r>
            <a:r>
              <a:rPr lang="ru-RU" altLang="ru-RU" sz="36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повышенной прозрачности 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5851395" cy="31013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690"/>
            <a:ext cx="1433513" cy="1428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60" y="2350770"/>
            <a:ext cx="1433512" cy="143827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3520440" y="4382537"/>
            <a:ext cx="5542280" cy="175432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THGEM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0 и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THGEM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 с прозрачностью 27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%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будут заменены на новые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THGEM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с прозрачностью 48% или 75%.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THGEM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 будет демонтирован. Это позволит существенно увеличить </a:t>
            </a:r>
            <a:r>
              <a:rPr 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светосбор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S1 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компоненты на верхнюю матрицу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SiPM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 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965239"/>
            <a:ext cx="660400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75%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190240" y="954961"/>
            <a:ext cx="660400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48%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95" y="800100"/>
            <a:ext cx="3001094" cy="3101340"/>
          </a:xfrm>
          <a:prstGeom prst="rect">
            <a:avLst/>
          </a:prstGeom>
        </p:spPr>
      </p:pic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5943600" y="954961"/>
            <a:ext cx="660400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27%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395" y="2467456"/>
            <a:ext cx="1448277" cy="1433984"/>
          </a:xfrm>
          <a:prstGeom prst="rect">
            <a:avLst/>
          </a:prstGeom>
        </p:spPr>
      </p:pic>
      <p:pic>
        <p:nvPicPr>
          <p:cNvPr id="13" name="Picture 2" descr="D:\CONFERENCES\BINP\Oct15\SetupScheme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8209"/>
            <a:ext cx="3444240" cy="297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93" y="2753360"/>
            <a:ext cx="1530774" cy="1148080"/>
          </a:xfrm>
          <a:prstGeom prst="rect">
            <a:avLst/>
          </a:prstGeom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7321049" y="2061993"/>
            <a:ext cx="1557613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Снимок с микроскопа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1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Заключение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378565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Обработаны данные захода с источником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22Na.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Выяснено, что S1 компонента сигнала имеет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светосбор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на ФЭУ на уровне одного-двух фотоэлектронов.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Для 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увеличения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светосбора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изготовлены THGEM с большей прозрачностью и собрана матрица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SiPM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размером 12x12 элементов для установки на дно криогенной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камеры, что имеет важное значение для реализации двойного рассеяния нейтронов.</a:t>
            </a:r>
          </a:p>
          <a:p>
            <a:pPr marL="342900" indent="-342900">
              <a:spcBef>
                <a:spcPct val="0"/>
              </a:spcBef>
              <a:buFontTx/>
              <a:buChar char="-"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Данные исследования проводятся в рамках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R&amp;D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программы для эксперимента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Список опубликованных и готовящихся к публикации статей</a:t>
            </a:r>
            <a:endParaRPr lang="en-US" altLang="ru-RU" sz="2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70898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Bondar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A. et al. Measurement of the ionization yield of nuclear recoils in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liquid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argon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using a two-phase detector with electroluminescence gap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//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. of Instrumentation. 2017. Vol. 12. C05010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Bondar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A. et al. Further studies of proportional 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lectroluminescence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in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two-phase argon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// J. of Instrumentation. 2017. Vol. 12. C05016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Измерение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ионизационных выходов 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ядер отдачи в жидком аргоне c помощью двухфазного детектора с оптическим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считыванием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готовится к публикации в Вестник НГУ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</a:p>
          <a:p>
            <a:pPr marL="342900" indent="-342900">
              <a:spcBef>
                <a:spcPct val="0"/>
              </a:spcBef>
              <a:buFontTx/>
              <a:buChar char="-"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342900" indent="-342900">
              <a:spcBef>
                <a:spcPct val="0"/>
              </a:spcBef>
              <a:buFontTx/>
              <a:buChar char="-"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Список выступлений на </a:t>
            </a:r>
            <a:r>
              <a:rPr lang="ru-RU" altLang="ru-RU" sz="2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научных мероприятиях</a:t>
            </a:r>
            <a:endParaRPr lang="en-US" altLang="ru-RU" sz="2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317009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Instrumentation for Colliding Beam Physics (INSTR17) Conference, 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Новосибирск, 2017. Устный доклад.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Конкурс 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Молодых Ученых, ИЯФ СО РАН, Новосибирск, 2017. Диплом 2-йстепени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International Session-Conference of the Section of Nuclear Physics of the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PhysicalSciences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Department of the Russian Academy of Sciences,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Нальчик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2017.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Устный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доклад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35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228.561"/>
  <p:tag name="LATEXADDIN" val="\documentclass{article}&#10;\usepackage{amsmath}&#10;\pagestyle{empty}&#10;\begin{document}&#10;&#10;&#10;$$Q_{y}(E, \mathcal{E} ) \, [e^{-}/keV] = n_{e}(E, \mathcal{E} ) / E $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618.0862"/>
  <p:tag name="LATEXADDIN" val="\documentclass{article}&#10;\usepackage{amsmath}&#10;\pagestyle{empty}&#10;\begin{document}&#10;&#10;&#10;Jaffe model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5245"/>
  <p:tag name="ORIGINALWIDTH" val="652.5911"/>
  <p:tag name="LATEXADDIN" val="\documentclass{article}&#10;\usepackage{amsmath}&#10;\pagestyle{empty}&#10;\begin{document}&#10;&#10;&#10;$Q_{y} = \frac{A}{1 + B / \mathcal{E}}$&#10;&#10;\end{document}"/>
  <p:tag name="IGUANATEXSIZE" val="20"/>
  <p:tag name="IGUANATEXCURSOR" val="11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20982</TotalTime>
  <Words>3927</Words>
  <Application>Microsoft Office PowerPoint</Application>
  <PresentationFormat>Экран (4:3)</PresentationFormat>
  <Paragraphs>358</Paragraphs>
  <Slides>29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1121</cp:revision>
  <dcterms:created xsi:type="dcterms:W3CDTF">2017-01-31T10:55:29Z</dcterms:created>
  <dcterms:modified xsi:type="dcterms:W3CDTF">2017-09-08T05:19:49Z</dcterms:modified>
</cp:coreProperties>
</file>